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2" r:id="rId1"/>
  </p:sldMasterIdLst>
  <p:sldIdLst>
    <p:sldId id="256" r:id="rId2"/>
    <p:sldId id="279" r:id="rId3"/>
    <p:sldId id="270" r:id="rId4"/>
    <p:sldId id="276" r:id="rId5"/>
    <p:sldId id="291" r:id="rId6"/>
    <p:sldId id="292" r:id="rId7"/>
    <p:sldId id="257" r:id="rId8"/>
    <p:sldId id="277" r:id="rId9"/>
    <p:sldId id="278" r:id="rId10"/>
    <p:sldId id="281" r:id="rId11"/>
    <p:sldId id="280" r:id="rId12"/>
    <p:sldId id="282" r:id="rId13"/>
    <p:sldId id="283" r:id="rId14"/>
    <p:sldId id="284" r:id="rId15"/>
    <p:sldId id="271" r:id="rId16"/>
    <p:sldId id="286" r:id="rId17"/>
    <p:sldId id="289" r:id="rId18"/>
    <p:sldId id="287" r:id="rId19"/>
    <p:sldId id="285" r:id="rId20"/>
    <p:sldId id="268" r:id="rId21"/>
    <p:sldId id="288" r:id="rId22"/>
    <p:sldId id="290" r:id="rId23"/>
    <p:sldId id="296" r:id="rId24"/>
    <p:sldId id="274" r:id="rId25"/>
    <p:sldId id="293" r:id="rId26"/>
    <p:sldId id="294" r:id="rId27"/>
    <p:sldId id="295" r:id="rId28"/>
    <p:sldId id="29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der Liddawi" initials="NL" lastIdx="1" clrIdx="0">
    <p:extLst>
      <p:ext uri="{19B8F6BF-5375-455C-9EA6-DF929625EA0E}">
        <p15:presenceInfo xmlns:p15="http://schemas.microsoft.com/office/powerpoint/2012/main" userId="78cda75dfd40a6a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5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937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47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427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23537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117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042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46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7556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082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7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616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057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03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81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368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21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94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70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B5B3371-1E6A-42A4-9FC5-9D6E631DF6BA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C806286-57FE-4967-85C8-58A1D0D9E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244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0F6D1-2397-4BF0-A61A-096D5A70F0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Predicting the Stock Market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99D28-BFC0-432F-8342-3A1FEF47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7881" y="3883136"/>
            <a:ext cx="6400800" cy="1947333"/>
          </a:xfrm>
        </p:spPr>
        <p:txBody>
          <a:bodyPr/>
          <a:lstStyle/>
          <a:p>
            <a:pPr algn="ctr"/>
            <a:r>
              <a:rPr lang="en-US" b="1" dirty="0"/>
              <a:t>How Regression can be Applied to Achieve a Parsimonious Model</a:t>
            </a:r>
          </a:p>
        </p:txBody>
      </p:sp>
    </p:spTree>
    <p:extLst>
      <p:ext uri="{BB962C8B-B14F-4D97-AF65-F5344CB8AC3E}">
        <p14:creationId xmlns:p14="http://schemas.microsoft.com/office/powerpoint/2010/main" val="3691828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54B8B-F427-43C5-88BE-22AED9D33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582" y="981197"/>
            <a:ext cx="4551790" cy="1507067"/>
          </a:xfrm>
        </p:spPr>
        <p:txBody>
          <a:bodyPr>
            <a:normAutofit fontScale="90000"/>
          </a:bodyPr>
          <a:lstStyle/>
          <a:p>
            <a:r>
              <a:rPr lang="en-US" dirty="0"/>
              <a:t>Residual assumptions are not met due to potential outliers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FC2E0B-F147-4362-A454-9BF1DBC71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854" y="0"/>
            <a:ext cx="6164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678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3F9B-6A30-4AAC-BC73-102A37BA4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Influential Diagnostics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96C015-6B10-4ACC-99BC-FC99F09CF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240269" cy="3388329"/>
          </a:xfrm>
        </p:spPr>
      </p:pic>
    </p:spTree>
    <p:extLst>
      <p:ext uri="{BB962C8B-B14F-4D97-AF65-F5344CB8AC3E}">
        <p14:creationId xmlns:p14="http://schemas.microsoft.com/office/powerpoint/2010/main" val="2755550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AFAEA-AC74-4CD5-A657-940957E34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Studentized residual: Bonferroni Adjustment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868AB-3E43-40EA-B90D-5DC05A221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071" y="268001"/>
            <a:ext cx="5267325" cy="17811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B8F5A3-9B8E-44C7-9461-72F3C7B78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63003"/>
            <a:ext cx="12192000" cy="2778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3E97AA-3E28-4181-AB53-9841E47C0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85632"/>
            <a:ext cx="12192000" cy="273163"/>
          </a:xfrm>
          <a:prstGeom prst="rect">
            <a:avLst/>
          </a:prstGeom>
        </p:spPr>
      </p:pic>
      <p:sp>
        <p:nvSpPr>
          <p:cNvPr id="10" name="Rectangle 1">
            <a:extLst>
              <a:ext uri="{FF2B5EF4-FFF2-40B4-BE49-F238E27FC236}">
                <a16:creationId xmlns:a16="http://schemas.microsoft.com/office/drawing/2014/main" id="{A42642D6-97E1-4B26-8C73-8EAA0C96C9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3043" y="2241547"/>
            <a:ext cx="6195108" cy="3385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>
                <a:ln>
                  <a:noFill/>
                </a:ln>
                <a:solidFill>
                  <a:srgbClr val="020202"/>
                </a:solidFill>
                <a:effectLst/>
                <a:latin typeface="Consolas" panose="020B0609020204030204" pitchFamily="49" charset="0"/>
              </a:rPr>
              <a:t>Rstudent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020202"/>
                </a:solidFill>
                <a:effectLst/>
                <a:latin typeface="Consolas" panose="020B0609020204030204" pitchFamily="49" charset="0"/>
              </a:rPr>
              <a:t>&gt;3.74611 or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020202"/>
                </a:solidFill>
                <a:effectLst/>
                <a:latin typeface="Consolas" panose="020B0609020204030204" pitchFamily="49" charset="0"/>
              </a:rPr>
              <a:t>Rstudent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020202"/>
                </a:solidFill>
                <a:effectLst/>
                <a:latin typeface="Consolas" panose="020B0609020204030204" pitchFamily="49" charset="0"/>
              </a:rPr>
              <a:t>&lt;-3.74611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836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722C1-D4D0-4AE9-AB30-AC34B88F1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039" y="801683"/>
            <a:ext cx="1929962" cy="1507067"/>
          </a:xfrm>
        </p:spPr>
        <p:txBody>
          <a:bodyPr/>
          <a:lstStyle/>
          <a:p>
            <a:r>
              <a:rPr lang="en-US" dirty="0"/>
              <a:t>DFFITS OUTLIER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91D229-1983-4878-A3DA-387E0ADE5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8506" y="0"/>
            <a:ext cx="5747442" cy="13353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F1E73A-A303-43D6-B5B2-539797A68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6317" y="1934406"/>
            <a:ext cx="6659050" cy="49235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1747A6-12B2-4DCE-A91A-E4C6E6943ECA}"/>
              </a:ext>
            </a:extLst>
          </p:cNvPr>
          <p:cNvSpPr txBox="1"/>
          <p:nvPr/>
        </p:nvSpPr>
        <p:spPr>
          <a:xfrm>
            <a:off x="4115636" y="1450208"/>
            <a:ext cx="61062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DFFITS&gt;0.2357 or DFFITS&lt;-0.2357</a:t>
            </a:r>
          </a:p>
        </p:txBody>
      </p:sp>
    </p:spTree>
    <p:extLst>
      <p:ext uri="{BB962C8B-B14F-4D97-AF65-F5344CB8AC3E}">
        <p14:creationId xmlns:p14="http://schemas.microsoft.com/office/powerpoint/2010/main" val="1865466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DEAF-DE51-4188-AF38-F7067E92E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9974438" cy="1507067"/>
          </a:xfrm>
        </p:spPr>
        <p:txBody>
          <a:bodyPr/>
          <a:lstStyle/>
          <a:p>
            <a:r>
              <a:rPr lang="en-US" dirty="0"/>
              <a:t>No outliers detected with cook’s d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AEB5E5F-D861-4A99-9F9E-D81BE6F3E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0113" y="3315235"/>
            <a:ext cx="6271774" cy="3385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020202"/>
                </a:solidFill>
                <a:effectLst/>
                <a:latin typeface="Consolas" panose="020B0609020204030204" pitchFamily="49" charset="0"/>
              </a:rPr>
              <a:t>COOKD&gt;0.7912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7043A5-91FF-4BB5-87E6-79B182F5A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4881"/>
            <a:ext cx="12192000" cy="2731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E5F9A-B551-46E8-8C4F-8BAC6B52B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58042"/>
            <a:ext cx="12192000" cy="27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188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3A08A-4554-49DF-8973-DEF512CC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5514" y="0"/>
            <a:ext cx="8534400" cy="1507067"/>
          </a:xfrm>
        </p:spPr>
        <p:txBody>
          <a:bodyPr/>
          <a:lstStyle/>
          <a:p>
            <a:pPr algn="ctr"/>
            <a:r>
              <a:rPr lang="en-US" dirty="0"/>
              <a:t>Observation 180 falls outside 3 standard deviations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29C495-5007-45EC-AB0C-C237DD591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4206"/>
            <a:ext cx="12192000" cy="527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374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EDBE9-88B0-4C67-B1F7-2963E9661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612" y="622168"/>
            <a:ext cx="3360280" cy="2250058"/>
          </a:xfrm>
        </p:spPr>
        <p:txBody>
          <a:bodyPr>
            <a:normAutofit/>
          </a:bodyPr>
          <a:lstStyle/>
          <a:p>
            <a:r>
              <a:rPr lang="en-US" dirty="0"/>
              <a:t>Residual diagnostics corrected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D5C2FE-876F-45CC-8FC8-A75CAE981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6039" y="-21037"/>
            <a:ext cx="6817995" cy="6858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D702CC-2412-499D-9A0A-B64D1A945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344" y="2658037"/>
            <a:ext cx="3208815" cy="277226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Constancy Assumption Satisfied</a:t>
            </a:r>
          </a:p>
          <a:p>
            <a:pPr marL="0" indent="0" algn="ctr">
              <a:buNone/>
            </a:pP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Normality Assumption Satisfied</a:t>
            </a:r>
          </a:p>
        </p:txBody>
      </p:sp>
    </p:spTree>
    <p:extLst>
      <p:ext uri="{BB962C8B-B14F-4D97-AF65-F5344CB8AC3E}">
        <p14:creationId xmlns:p14="http://schemas.microsoft.com/office/powerpoint/2010/main" val="535888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26704-9379-43E2-81DD-FCD77301F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360"/>
            <a:ext cx="3657600" cy="2334497"/>
          </a:xfrm>
        </p:spPr>
        <p:txBody>
          <a:bodyPr>
            <a:normAutofit/>
          </a:bodyPr>
          <a:lstStyle/>
          <a:p>
            <a:r>
              <a:rPr lang="en-US" dirty="0"/>
              <a:t>Independence assumption satisfied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092C56-3380-4085-8D21-D4EA87F5E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6257" y="0"/>
            <a:ext cx="8685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96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846AA-5917-476B-B321-0BEF9C6C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1BAEB-D930-42DC-A77E-57D42F68C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9098C6-E30E-4762-BE25-FAAF9D052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" y="280987"/>
            <a:ext cx="11439525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939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0D30D-971C-4B38-A9A1-70D193706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41" y="269845"/>
            <a:ext cx="2631189" cy="172164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ANOVA without outlier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6A42A-1D9C-42ED-B82B-2A379FB547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86" y="2539845"/>
            <a:ext cx="2737778" cy="232667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 Multi-collinearity exists as VIF’s &lt; 10</a:t>
            </a:r>
          </a:p>
          <a:p>
            <a:r>
              <a:rPr lang="en-US" dirty="0">
                <a:solidFill>
                  <a:schemeClr val="tx1"/>
                </a:solidFill>
              </a:rPr>
              <a:t>Adjusted R-Square increased to 0.9999 from 0.9995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8B8D4-2EA4-45CF-924C-BF5D18999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5998" y="0"/>
            <a:ext cx="9146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65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45F77-1F03-485F-B53D-4A56B66CE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51921"/>
            <a:ext cx="8534400" cy="1507067"/>
          </a:xfrm>
        </p:spPr>
        <p:txBody>
          <a:bodyPr/>
          <a:lstStyle/>
          <a:p>
            <a:pPr algn="ctr"/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BD5A4-7BAD-4FD2-BBC8-F8463BD0C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920" y="1706786"/>
            <a:ext cx="8534400" cy="361526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DATA COLLECTION</a:t>
            </a:r>
          </a:p>
          <a:p>
            <a:r>
              <a:rPr lang="en-US" dirty="0">
                <a:solidFill>
                  <a:schemeClr val="tx1"/>
                </a:solidFill>
              </a:rPr>
              <a:t>MODEL SELECTION</a:t>
            </a:r>
          </a:p>
          <a:p>
            <a:r>
              <a:rPr lang="en-US" dirty="0">
                <a:solidFill>
                  <a:schemeClr val="tx1"/>
                </a:solidFill>
              </a:rPr>
              <a:t>INFLUENTIAL DIAGNOSTICS</a:t>
            </a:r>
          </a:p>
          <a:p>
            <a:r>
              <a:rPr lang="en-US" dirty="0">
                <a:solidFill>
                  <a:schemeClr val="tx1"/>
                </a:solidFill>
              </a:rPr>
              <a:t>RESIDUAL DIAGNOSTICS</a:t>
            </a:r>
          </a:p>
          <a:p>
            <a:r>
              <a:rPr lang="en-US" dirty="0">
                <a:solidFill>
                  <a:schemeClr val="tx1"/>
                </a:solidFill>
              </a:rPr>
              <a:t>MULTI-COLLINEARITY</a:t>
            </a:r>
          </a:p>
          <a:p>
            <a:r>
              <a:rPr lang="en-US" dirty="0">
                <a:solidFill>
                  <a:schemeClr val="tx1"/>
                </a:solidFill>
              </a:rPr>
              <a:t>MODEL VALIDATION</a:t>
            </a:r>
          </a:p>
        </p:txBody>
      </p:sp>
    </p:spTree>
    <p:extLst>
      <p:ext uri="{BB962C8B-B14F-4D97-AF65-F5344CB8AC3E}">
        <p14:creationId xmlns:p14="http://schemas.microsoft.com/office/powerpoint/2010/main" val="707376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66E1-8D95-4C05-A056-88FFBB38D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2762" y="556329"/>
            <a:ext cx="8534400" cy="1507067"/>
          </a:xfrm>
        </p:spPr>
        <p:txBody>
          <a:bodyPr/>
          <a:lstStyle/>
          <a:p>
            <a:pPr algn="ctr"/>
            <a:r>
              <a:rPr lang="en-US" dirty="0"/>
              <a:t>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FD051-D571-4C39-80B8-CAA4EDD93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063397"/>
            <a:ext cx="11831102" cy="2508604"/>
          </a:xfrm>
        </p:spPr>
        <p:txBody>
          <a:bodyPr>
            <a:normAutofit/>
          </a:bodyPr>
          <a:lstStyle/>
          <a:p>
            <a:pPr algn="ctr"/>
            <a:r>
              <a:rPr lang="en-US" sz="3000" b="1" dirty="0">
                <a:solidFill>
                  <a:schemeClr val="tx1"/>
                </a:solidFill>
              </a:rPr>
              <a:t>Y-Hat = 150.48 – 103.20 * EUR_USD + 0.995 * ES_Futures</a:t>
            </a:r>
          </a:p>
        </p:txBody>
      </p:sp>
    </p:spTree>
    <p:extLst>
      <p:ext uri="{BB962C8B-B14F-4D97-AF65-F5344CB8AC3E}">
        <p14:creationId xmlns:p14="http://schemas.microsoft.com/office/powerpoint/2010/main" val="1569442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DB9F-D0AD-42A0-A4ED-3ED942BD5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294" y="263140"/>
            <a:ext cx="3539794" cy="2715672"/>
          </a:xfrm>
        </p:spPr>
        <p:txBody>
          <a:bodyPr>
            <a:normAutofit/>
          </a:bodyPr>
          <a:lstStyle/>
          <a:p>
            <a:r>
              <a:rPr lang="en-US" dirty="0"/>
              <a:t>Partial regression 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576369-C31A-4F48-B9E2-703FC4AA4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3063" y="0"/>
            <a:ext cx="76702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852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65A8C-FE92-417D-AD81-69CCC83A2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4985" y="302410"/>
            <a:ext cx="8534400" cy="1507067"/>
          </a:xfrm>
        </p:spPr>
        <p:txBody>
          <a:bodyPr/>
          <a:lstStyle/>
          <a:p>
            <a:r>
              <a:rPr lang="en-US" dirty="0"/>
              <a:t>correlation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C04912-8BAA-40BF-A049-11C8D5D6C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110" y="1928093"/>
            <a:ext cx="6296025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934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06B1C-DC8D-4691-8229-799F732B6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0" y="369727"/>
            <a:ext cx="8534400" cy="1507067"/>
          </a:xfrm>
        </p:spPr>
        <p:txBody>
          <a:bodyPr/>
          <a:lstStyle/>
          <a:p>
            <a:r>
              <a:rPr lang="en-US" dirty="0"/>
              <a:t>Model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0B309-4CB8-4283-9DA7-007B03199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241172"/>
            <a:ext cx="8534400" cy="361526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 want to measure the predictive power of our model on a new data set, or on a partition of our original data and compare against a trained data set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We also want to avoid a model that over-fits our data at the cost of under-fitting new data from the same population</a:t>
            </a:r>
          </a:p>
        </p:txBody>
      </p:sp>
    </p:spTree>
    <p:extLst>
      <p:ext uri="{BB962C8B-B14F-4D97-AF65-F5344CB8AC3E}">
        <p14:creationId xmlns:p14="http://schemas.microsoft.com/office/powerpoint/2010/main" val="1667386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68EA98-EFF2-4015-963B-7254A9098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90900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5764D6-E641-4A95-ADA4-2AB000F7C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620" y="0"/>
            <a:ext cx="58173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16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177D7D-659D-42BF-A305-1B76CC974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7002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81CF7D-9F40-4CE1-A4B7-FF318C834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7590" y="0"/>
            <a:ext cx="5804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25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73F2E8-59EE-4EA3-B8DE-160FFF0ECB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196366"/>
              </p:ext>
            </p:extLst>
          </p:nvPr>
        </p:nvGraphicFramePr>
        <p:xfrm>
          <a:off x="2340693" y="1172453"/>
          <a:ext cx="7712566" cy="29406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92435">
                  <a:extLst>
                    <a:ext uri="{9D8B030D-6E8A-4147-A177-3AD203B41FA5}">
                      <a16:colId xmlns:a16="http://schemas.microsoft.com/office/drawing/2014/main" val="4037933401"/>
                    </a:ext>
                  </a:extLst>
                </a:gridCol>
                <a:gridCol w="1963848">
                  <a:extLst>
                    <a:ext uri="{9D8B030D-6E8A-4147-A177-3AD203B41FA5}">
                      <a16:colId xmlns:a16="http://schemas.microsoft.com/office/drawing/2014/main" val="4091420297"/>
                    </a:ext>
                  </a:extLst>
                </a:gridCol>
                <a:gridCol w="2106673">
                  <a:extLst>
                    <a:ext uri="{9D8B030D-6E8A-4147-A177-3AD203B41FA5}">
                      <a16:colId xmlns:a16="http://schemas.microsoft.com/office/drawing/2014/main" val="508227207"/>
                    </a:ext>
                  </a:extLst>
                </a:gridCol>
                <a:gridCol w="1749610">
                  <a:extLst>
                    <a:ext uri="{9D8B030D-6E8A-4147-A177-3AD203B41FA5}">
                      <a16:colId xmlns:a16="http://schemas.microsoft.com/office/drawing/2014/main" val="3869204505"/>
                    </a:ext>
                  </a:extLst>
                </a:gridCol>
              </a:tblGrid>
              <a:tr h="8400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Term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Training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>
                          <a:effectLst/>
                        </a:rPr>
                        <a:t>Test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>
                          <a:effectLst/>
                        </a:rPr>
                        <a:t>% Change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300631300"/>
                  </a:ext>
                </a:extLst>
              </a:tr>
              <a:tr h="5960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Intercept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140.48156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178.94965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>
                          <a:effectLst/>
                        </a:rPr>
                        <a:t>27.3830%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754642740"/>
                  </a:ext>
                </a:extLst>
              </a:tr>
              <a:tr h="6702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EUR_USD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-95.31823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-126.60987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>
                          <a:effectLst/>
                        </a:rPr>
                        <a:t>32.8286%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601563237"/>
                  </a:ext>
                </a:extLst>
              </a:tr>
              <a:tr h="83424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>
                          <a:effectLst/>
                        </a:rPr>
                        <a:t>ES_Futures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0.99517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0.99487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effectLst/>
                        </a:rPr>
                        <a:t>-0.0301%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910006550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15770D5-23E5-47AC-9E5E-013D91AE6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693" y="4113067"/>
            <a:ext cx="7957778" cy="232667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Signs are the same for the training and test data sets</a:t>
            </a:r>
          </a:p>
          <a:p>
            <a:r>
              <a:rPr lang="en-US" dirty="0">
                <a:solidFill>
                  <a:schemeClr val="tx1"/>
                </a:solidFill>
              </a:rPr>
              <a:t>Intercept and EUR_USD had the biggest change when we compare the test to the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655735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C32EBD-F188-4CE9-9AA6-843D2D3C7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183" y="201077"/>
            <a:ext cx="6334125" cy="317182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6A7EAEC-EE8E-4DC5-92BB-E6580F931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610" y="3485098"/>
            <a:ext cx="7941563" cy="2769847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MSPR = 309.5862 / 49 = 6.3181 </a:t>
            </a:r>
          </a:p>
          <a:p>
            <a:r>
              <a:rPr lang="en-US" sz="2200" dirty="0">
                <a:solidFill>
                  <a:schemeClr val="tx1"/>
                </a:solidFill>
              </a:rPr>
              <a:t>MSE from Training data set was 7.8876</a:t>
            </a:r>
          </a:p>
          <a:p>
            <a:r>
              <a:rPr lang="en-US" sz="2200" dirty="0">
                <a:solidFill>
                  <a:schemeClr val="tx1"/>
                </a:solidFill>
              </a:rPr>
              <a:t>Since MSPR and MSE(Training) are close, our model has good predictive power and does not pose the problem of over-fitting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BA9066D-C38A-4DFC-8E6D-5F6F90CD2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8217"/>
            <a:ext cx="3013085" cy="2508155"/>
          </a:xfrm>
        </p:spPr>
        <p:txBody>
          <a:bodyPr>
            <a:normAutofit/>
          </a:bodyPr>
          <a:lstStyle/>
          <a:p>
            <a:r>
              <a:rPr lang="en-US" dirty="0"/>
              <a:t>Mean-Squared Prediction ERROR</a:t>
            </a:r>
          </a:p>
        </p:txBody>
      </p:sp>
    </p:spTree>
    <p:extLst>
      <p:ext uri="{BB962C8B-B14F-4D97-AF65-F5344CB8AC3E}">
        <p14:creationId xmlns:p14="http://schemas.microsoft.com/office/powerpoint/2010/main" val="31894997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9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53CC2-7AD0-4A70-A679-DE0FA0191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8636" y="702369"/>
            <a:ext cx="4919993" cy="545326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Any Questions?</a:t>
            </a:r>
          </a:p>
        </p:txBody>
      </p:sp>
      <p:pic>
        <p:nvPicPr>
          <p:cNvPr id="4100" name="Picture 4" descr="Sign of the times, each DePaul symbol tells a story - The DePaulia">
            <a:extLst>
              <a:ext uri="{FF2B5EF4-FFF2-40B4-BE49-F238E27FC236}">
                <a16:creationId xmlns:a16="http://schemas.microsoft.com/office/drawing/2014/main" id="{4B0F2507-D41E-4D0D-A774-FD0B8D217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259" y="1874407"/>
            <a:ext cx="2876550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965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2B906F-CCB9-4317-BC5E-E394D2A92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12192000" cy="3429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E7233C-9720-4AE3-9A2D-3D55FAD42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17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8268981-AEB2-4B01-B956-1804233B2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33827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8239218-C1D4-4B1C-8717-E23A1A588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82718"/>
            <a:ext cx="12192000" cy="347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61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6614476-C4AF-4D69-BF7D-EF5102AB0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34836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0D7B23-1248-465E-B1F0-B9304F9C6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83696"/>
            <a:ext cx="12192000" cy="33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254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66C0B9-387C-4B17-9E81-1DFD6CFA3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09AFA6-3BCC-4718-8062-A67B4BEC3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1"/>
            <a:ext cx="1219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33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97B9E-B830-4D00-BE67-AFB417BC2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62055"/>
            <a:ext cx="2825010" cy="208920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ANOVA using 95% Confidence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F2F9540-926C-433D-B23C-F5D6C9403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010" y="0"/>
            <a:ext cx="83836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749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E08B6-B63A-4240-9E48-0D2D808E2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52" y="4307818"/>
            <a:ext cx="8534400" cy="1507067"/>
          </a:xfrm>
        </p:spPr>
        <p:txBody>
          <a:bodyPr/>
          <a:lstStyle/>
          <a:p>
            <a:pPr algn="ctr"/>
            <a:r>
              <a:rPr lang="en-US" dirty="0"/>
              <a:t>WE FIND 5 predictor VARIABLES USING AIC/BIC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B822A-7ABD-478D-8ECA-5BAABD0D1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4889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382158-06FB-40EC-9487-23FF02E69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73499"/>
            <a:ext cx="12192000" cy="29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647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D5CBB-FFA8-4CA6-B6B3-66818760A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PARSIMONIOUS MODEL USING STEPWISE AUTO-SELECTION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1D6A96-B298-4F59-9465-E05A6BA92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8100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1899</TotalTime>
  <Words>311</Words>
  <Application>Microsoft Office PowerPoint</Application>
  <PresentationFormat>Widescreen</PresentationFormat>
  <Paragraphs>60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Century Gothic</vt:lpstr>
      <vt:lpstr>Consolas</vt:lpstr>
      <vt:lpstr>Wingdings 3</vt:lpstr>
      <vt:lpstr>Slice</vt:lpstr>
      <vt:lpstr>Predicting the Stock Market</vt:lpstr>
      <vt:lpstr>objectives</vt:lpstr>
      <vt:lpstr>PowerPoint Presentation</vt:lpstr>
      <vt:lpstr>PowerPoint Presentation</vt:lpstr>
      <vt:lpstr>PowerPoint Presentation</vt:lpstr>
      <vt:lpstr>PowerPoint Presentation</vt:lpstr>
      <vt:lpstr>ANOVA using 95% Confidence Level</vt:lpstr>
      <vt:lpstr>WE FIND 5 predictor VARIABLES USING AIC/BIC</vt:lpstr>
      <vt:lpstr>MOST PARSIMONIOUS MODEL USING STEPWISE AUTO-SELECTION</vt:lpstr>
      <vt:lpstr>Residual assumptions are not met due to potential outliers</vt:lpstr>
      <vt:lpstr>Influential Diagnostics</vt:lpstr>
      <vt:lpstr>Studentized residual: Bonferroni Adjustment</vt:lpstr>
      <vt:lpstr>DFFITS OUTLIER</vt:lpstr>
      <vt:lpstr>No outliers detected with cook’s d</vt:lpstr>
      <vt:lpstr>Observation 180 falls outside 3 standard deviations</vt:lpstr>
      <vt:lpstr>Residual diagnostics corrected</vt:lpstr>
      <vt:lpstr>Independence assumption satisfied</vt:lpstr>
      <vt:lpstr>PowerPoint Presentation</vt:lpstr>
      <vt:lpstr>ANOVA without outlier</vt:lpstr>
      <vt:lpstr>Regression Model</vt:lpstr>
      <vt:lpstr>Partial regression plots</vt:lpstr>
      <vt:lpstr>correlation</vt:lpstr>
      <vt:lpstr>Model Validation</vt:lpstr>
      <vt:lpstr>PowerPoint Presentation</vt:lpstr>
      <vt:lpstr>PowerPoint Presentation</vt:lpstr>
      <vt:lpstr>PowerPoint Presentation</vt:lpstr>
      <vt:lpstr>Mean-Squared Prediction ERROR</vt:lpstr>
      <vt:lpstr>Thank you!       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Stock Market</dc:title>
  <dc:creator>Nader Liddawi</dc:creator>
  <cp:lastModifiedBy>Nader Liddawi</cp:lastModifiedBy>
  <cp:revision>35</cp:revision>
  <dcterms:created xsi:type="dcterms:W3CDTF">2021-11-15T21:35:03Z</dcterms:created>
  <dcterms:modified xsi:type="dcterms:W3CDTF">2021-11-19T04:33:34Z</dcterms:modified>
</cp:coreProperties>
</file>

<file path=docProps/thumbnail.jpeg>
</file>